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5143500" cx="9144000"/>
  <p:notesSz cx="6858000" cy="9144000"/>
  <p:embeddedFontLst>
    <p:embeddedFont>
      <p:font typeface="Just Another Hand"/>
      <p:regular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JustAnotherHand-regular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dd3d6e70de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2dd3d6e70de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dc936041e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dc936041e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dc936041e7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dc936041e7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dc936041e7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dc936041e7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dc936041e7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2dc936041e7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dc936041e7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2dc936041e7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dc936041e7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dc936041e7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dc936041e7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dc936041e7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dc936041e7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2dc936041e7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dc936041e7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2dc936041e7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dc936041e7_0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2dc936041e7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dc936041e7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2dc936041e7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dc936041e7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2dc936041e7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  <p:pic>
        <p:nvPicPr>
          <p:cNvPr id="13" name="Google Shape;13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1"/>
            <a:ext cx="914397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jpg"/><Relationship Id="rId4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jpg"/><Relationship Id="rId4" Type="http://schemas.openxmlformats.org/officeDocument/2006/relationships/image" Target="../media/image1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jpg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10.png"/><Relationship Id="rId7" Type="http://schemas.openxmlformats.org/officeDocument/2006/relationships/image" Target="../media/image1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jpg"/><Relationship Id="rId4" Type="http://schemas.openxmlformats.org/officeDocument/2006/relationships/image" Target="../media/image9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g"/><Relationship Id="rId4" Type="http://schemas.openxmlformats.org/officeDocument/2006/relationships/image" Target="../media/image9.jpg"/><Relationship Id="rId5" Type="http://schemas.openxmlformats.org/officeDocument/2006/relationships/image" Target="../media/image7.png"/><Relationship Id="rId6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jpg"/><Relationship Id="rId4" Type="http://schemas.openxmlformats.org/officeDocument/2006/relationships/image" Target="../media/image1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jpg"/><Relationship Id="rId4" Type="http://schemas.openxmlformats.org/officeDocument/2006/relationships/image" Target="../media/image4.png"/><Relationship Id="rId5" Type="http://schemas.openxmlformats.org/officeDocument/2006/relationships/image" Target="../media/image13.jpg"/><Relationship Id="rId6" Type="http://schemas.openxmlformats.org/officeDocument/2006/relationships/image" Target="../media/image12.png"/><Relationship Id="rId7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jpg"/><Relationship Id="rId4" Type="http://schemas.openxmlformats.org/officeDocument/2006/relationships/image" Target="../media/image1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jpg"/><Relationship Id="rId4" Type="http://schemas.openxmlformats.org/officeDocument/2006/relationships/image" Target="../media/image15.jpg"/><Relationship Id="rId5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/>
        </p:nvSpPr>
        <p:spPr>
          <a:xfrm>
            <a:off x="1441500" y="191025"/>
            <a:ext cx="6261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 sz="60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Which festivals do you know?</a:t>
            </a:r>
            <a:endParaRPr sz="60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  <p:sp>
        <p:nvSpPr>
          <p:cNvPr id="60" name="Google Shape;60;p14"/>
          <p:cNvSpPr txBox="1"/>
          <p:nvPr/>
        </p:nvSpPr>
        <p:spPr>
          <a:xfrm>
            <a:off x="524850" y="1474225"/>
            <a:ext cx="80943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" sz="34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4th </a:t>
            </a:r>
            <a:r>
              <a:rPr lang="tr" sz="34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July, </a:t>
            </a:r>
            <a:r>
              <a:rPr lang="tr" sz="34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Independence</a:t>
            </a:r>
            <a:r>
              <a:rPr lang="tr" sz="34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 Day in the United States of America:</a:t>
            </a:r>
            <a:endParaRPr sz="24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  <p:sp>
        <p:nvSpPr>
          <p:cNvPr id="61" name="Google Shape;61;p14"/>
          <p:cNvSpPr txBox="1"/>
          <p:nvPr/>
        </p:nvSpPr>
        <p:spPr>
          <a:xfrm>
            <a:off x="4572000" y="2807413"/>
            <a:ext cx="40473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" sz="40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On the 4th July, people </a:t>
            </a:r>
            <a:r>
              <a:rPr lang="tr" sz="4000">
                <a:solidFill>
                  <a:srgbClr val="CC0000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have barbecue</a:t>
            </a:r>
            <a:r>
              <a:rPr lang="tr" sz="40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.</a:t>
            </a:r>
            <a:endParaRPr sz="30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4850" y="2228900"/>
            <a:ext cx="3628851" cy="2491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/>
        </p:nvSpPr>
        <p:spPr>
          <a:xfrm>
            <a:off x="1441500" y="191025"/>
            <a:ext cx="6261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 sz="60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Which festivals do you know?</a:t>
            </a:r>
            <a:endParaRPr sz="60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  <p:sp>
        <p:nvSpPr>
          <p:cNvPr id="68" name="Google Shape;68;p15"/>
          <p:cNvSpPr txBox="1"/>
          <p:nvPr/>
        </p:nvSpPr>
        <p:spPr>
          <a:xfrm>
            <a:off x="524850" y="1474225"/>
            <a:ext cx="80943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" sz="34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23th April, National Sovereignty and Children’s Day in Turkey:</a:t>
            </a:r>
            <a:endParaRPr sz="24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8925" y="2438375"/>
            <a:ext cx="3588177" cy="1969575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5"/>
          <p:cNvSpPr txBox="1"/>
          <p:nvPr/>
        </p:nvSpPr>
        <p:spPr>
          <a:xfrm>
            <a:off x="4572000" y="2407200"/>
            <a:ext cx="40473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" sz="40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On </a:t>
            </a:r>
            <a:r>
              <a:rPr lang="tr" sz="40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National Sovereignty and Children’s Day</a:t>
            </a:r>
            <a:r>
              <a:rPr lang="tr" sz="40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 Child, we </a:t>
            </a:r>
            <a:r>
              <a:rPr lang="tr" sz="4000">
                <a:solidFill>
                  <a:srgbClr val="CC0000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watch parades</a:t>
            </a:r>
            <a:r>
              <a:rPr lang="tr" sz="40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.</a:t>
            </a:r>
            <a:endParaRPr sz="30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/>
        </p:nvSpPr>
        <p:spPr>
          <a:xfrm>
            <a:off x="1213050" y="1171050"/>
            <a:ext cx="6717900" cy="28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 sz="70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Some other festivals in Turkey!</a:t>
            </a:r>
            <a:endParaRPr sz="70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 sz="60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Let’s see…</a:t>
            </a:r>
            <a:endParaRPr sz="60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7"/>
          <p:cNvSpPr txBox="1"/>
          <p:nvPr/>
        </p:nvSpPr>
        <p:spPr>
          <a:xfrm>
            <a:off x="3864675" y="546325"/>
            <a:ext cx="45936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" sz="39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Hello! I am Şuşan.</a:t>
            </a:r>
            <a:endParaRPr sz="39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9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" sz="39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I am a Suryani girl from Mardin.</a:t>
            </a:r>
            <a:endParaRPr sz="39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9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" sz="39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My family and I</a:t>
            </a:r>
            <a:r>
              <a:rPr lang="tr" sz="39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 celebrate Easter every April.</a:t>
            </a:r>
            <a:endParaRPr sz="39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91750" y="0"/>
            <a:ext cx="1327032" cy="119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57025" y="2727275"/>
            <a:ext cx="3292639" cy="231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57025" y="375575"/>
            <a:ext cx="3292649" cy="2196176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8"/>
          <p:cNvSpPr txBox="1"/>
          <p:nvPr/>
        </p:nvSpPr>
        <p:spPr>
          <a:xfrm>
            <a:off x="2272825" y="180175"/>
            <a:ext cx="31842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" sz="54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at Easter, we…</a:t>
            </a:r>
            <a:endParaRPr sz="54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  <p:sp>
        <p:nvSpPr>
          <p:cNvPr id="90" name="Google Shape;90;p18"/>
          <p:cNvSpPr txBox="1"/>
          <p:nvPr/>
        </p:nvSpPr>
        <p:spPr>
          <a:xfrm>
            <a:off x="2108125" y="1393775"/>
            <a:ext cx="33489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 sz="6000">
                <a:solidFill>
                  <a:srgbClr val="CC0000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sing songs</a:t>
            </a:r>
            <a:endParaRPr sz="6000">
              <a:solidFill>
                <a:srgbClr val="CC0000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  <p:sp>
        <p:nvSpPr>
          <p:cNvPr id="91" name="Google Shape;91;p18"/>
          <p:cNvSpPr txBox="1"/>
          <p:nvPr/>
        </p:nvSpPr>
        <p:spPr>
          <a:xfrm>
            <a:off x="2136175" y="3345975"/>
            <a:ext cx="3292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 sz="6000">
                <a:solidFill>
                  <a:srgbClr val="CC0000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paint eggs</a:t>
            </a:r>
            <a:endParaRPr sz="6000">
              <a:solidFill>
                <a:srgbClr val="CC0000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  <p:pic>
        <p:nvPicPr>
          <p:cNvPr id="92" name="Google Shape;92;p18"/>
          <p:cNvPicPr preferRelativeResize="0"/>
          <p:nvPr/>
        </p:nvPicPr>
        <p:blipFill rotWithShape="1">
          <a:blip r:embed="rId7">
            <a:alphaModFix/>
          </a:blip>
          <a:srcRect b="9430" l="11895" r="64651" t="9617"/>
          <a:stretch/>
        </p:blipFill>
        <p:spPr>
          <a:xfrm>
            <a:off x="128300" y="979725"/>
            <a:ext cx="2144525" cy="4163775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8"/>
          <p:cNvSpPr txBox="1"/>
          <p:nvPr/>
        </p:nvSpPr>
        <p:spPr>
          <a:xfrm>
            <a:off x="2136175" y="2468763"/>
            <a:ext cx="3292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 sz="60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and</a:t>
            </a:r>
            <a:endParaRPr sz="60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9"/>
          <p:cNvSpPr txBox="1"/>
          <p:nvPr/>
        </p:nvSpPr>
        <p:spPr>
          <a:xfrm>
            <a:off x="1279025" y="332400"/>
            <a:ext cx="4593600" cy="43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" sz="39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Hello, I am Dimitri</a:t>
            </a:r>
            <a:endParaRPr sz="39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9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" sz="39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I am a Rum kid from İstanbul, Büyükada.</a:t>
            </a:r>
            <a:endParaRPr sz="39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9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" sz="39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My family and I celebrate Aya Yorgi on 23rd April and 24th September.</a:t>
            </a:r>
            <a:endParaRPr sz="39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/>
          <p:nvPr/>
        </p:nvSpPr>
        <p:spPr>
          <a:xfrm>
            <a:off x="3310125" y="180175"/>
            <a:ext cx="31842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" sz="54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a</a:t>
            </a:r>
            <a:r>
              <a:rPr lang="tr" sz="54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t Aya Yorgi, we…</a:t>
            </a:r>
            <a:endParaRPr sz="54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  <p:sp>
        <p:nvSpPr>
          <p:cNvPr id="105" name="Google Shape;105;p20"/>
          <p:cNvSpPr txBox="1"/>
          <p:nvPr/>
        </p:nvSpPr>
        <p:spPr>
          <a:xfrm>
            <a:off x="3310125" y="1395100"/>
            <a:ext cx="33489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 sz="6000">
                <a:solidFill>
                  <a:srgbClr val="CC0000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make a wish</a:t>
            </a:r>
            <a:endParaRPr sz="6000">
              <a:solidFill>
                <a:srgbClr val="CC0000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  <p:sp>
        <p:nvSpPr>
          <p:cNvPr id="106" name="Google Shape;106;p20"/>
          <p:cNvSpPr txBox="1"/>
          <p:nvPr/>
        </p:nvSpPr>
        <p:spPr>
          <a:xfrm>
            <a:off x="3338175" y="3467775"/>
            <a:ext cx="3292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 sz="6000">
                <a:solidFill>
                  <a:srgbClr val="CC0000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sing songs</a:t>
            </a:r>
            <a:endParaRPr sz="6000">
              <a:solidFill>
                <a:srgbClr val="CC0000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  <p:sp>
        <p:nvSpPr>
          <p:cNvPr id="107" name="Google Shape;107;p20"/>
          <p:cNvSpPr txBox="1"/>
          <p:nvPr/>
        </p:nvSpPr>
        <p:spPr>
          <a:xfrm>
            <a:off x="3338175" y="2471413"/>
            <a:ext cx="3292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 sz="60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and</a:t>
            </a:r>
            <a:endParaRPr sz="60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  <p:pic>
        <p:nvPicPr>
          <p:cNvPr id="108" name="Google Shape;108;p20"/>
          <p:cNvPicPr preferRelativeResize="0"/>
          <p:nvPr/>
        </p:nvPicPr>
        <p:blipFill rotWithShape="1">
          <a:blip r:embed="rId4">
            <a:alphaModFix/>
          </a:blip>
          <a:srcRect b="7952" l="63967" r="8549" t="10227"/>
          <a:stretch/>
        </p:blipFill>
        <p:spPr>
          <a:xfrm>
            <a:off x="6630976" y="935300"/>
            <a:ext cx="2513026" cy="4208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1149250"/>
            <a:ext cx="2892777" cy="1927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3077221"/>
            <a:ext cx="2892775" cy="20662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1"/>
          <p:cNvSpPr txBox="1"/>
          <p:nvPr/>
        </p:nvSpPr>
        <p:spPr>
          <a:xfrm>
            <a:off x="3853050" y="511500"/>
            <a:ext cx="45936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" sz="39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Hello, I am Maryam.</a:t>
            </a:r>
            <a:endParaRPr sz="39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9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" sz="39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I am an Armenian girl from Hatay.</a:t>
            </a:r>
            <a:endParaRPr sz="39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9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" sz="39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My family and I</a:t>
            </a:r>
            <a:r>
              <a:rPr lang="tr" sz="39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 celebrate Vartavar every July.</a:t>
            </a:r>
            <a:endParaRPr sz="39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91750" y="0"/>
            <a:ext cx="1327032" cy="1195975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2"/>
          <p:cNvSpPr txBox="1"/>
          <p:nvPr/>
        </p:nvSpPr>
        <p:spPr>
          <a:xfrm>
            <a:off x="2272825" y="180175"/>
            <a:ext cx="31842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" sz="54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at Vartavar, we…</a:t>
            </a:r>
            <a:endParaRPr sz="54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  <p:sp>
        <p:nvSpPr>
          <p:cNvPr id="123" name="Google Shape;123;p22"/>
          <p:cNvSpPr txBox="1"/>
          <p:nvPr/>
        </p:nvSpPr>
        <p:spPr>
          <a:xfrm>
            <a:off x="2108125" y="1269425"/>
            <a:ext cx="33489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 sz="6000">
                <a:solidFill>
                  <a:srgbClr val="CC0000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splash water</a:t>
            </a:r>
            <a:endParaRPr sz="6000">
              <a:solidFill>
                <a:srgbClr val="CC0000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  <p:sp>
        <p:nvSpPr>
          <p:cNvPr id="124" name="Google Shape;124;p22"/>
          <p:cNvSpPr txBox="1"/>
          <p:nvPr/>
        </p:nvSpPr>
        <p:spPr>
          <a:xfrm>
            <a:off x="2136175" y="2934638"/>
            <a:ext cx="3292800" cy="150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 sz="4800">
                <a:solidFill>
                  <a:srgbClr val="CC0000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decorate the </a:t>
            </a:r>
            <a:r>
              <a:rPr lang="tr" sz="4800">
                <a:solidFill>
                  <a:srgbClr val="CC0000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environment</a:t>
            </a:r>
            <a:r>
              <a:rPr lang="tr" sz="4800">
                <a:solidFill>
                  <a:srgbClr val="CC0000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 with roses</a:t>
            </a:r>
            <a:endParaRPr sz="4800">
              <a:solidFill>
                <a:srgbClr val="CC0000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  <p:sp>
        <p:nvSpPr>
          <p:cNvPr id="125" name="Google Shape;125;p22"/>
          <p:cNvSpPr txBox="1"/>
          <p:nvPr/>
        </p:nvSpPr>
        <p:spPr>
          <a:xfrm>
            <a:off x="2136175" y="2057438"/>
            <a:ext cx="3292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 sz="60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and</a:t>
            </a:r>
            <a:endParaRPr sz="60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  <p:pic>
        <p:nvPicPr>
          <p:cNvPr id="126" name="Google Shape;126;p22"/>
          <p:cNvPicPr preferRelativeResize="0"/>
          <p:nvPr/>
        </p:nvPicPr>
        <p:blipFill rotWithShape="1">
          <a:blip r:embed="rId5">
            <a:alphaModFix/>
          </a:blip>
          <a:srcRect b="9185" l="12465" r="68365" t="9242"/>
          <a:stretch/>
        </p:blipFill>
        <p:spPr>
          <a:xfrm>
            <a:off x="84475" y="1124350"/>
            <a:ext cx="1679026" cy="40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09950" y="180175"/>
            <a:ext cx="3382176" cy="2238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81900" y="2571749"/>
            <a:ext cx="3410225" cy="22810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3"/>
          <p:cNvSpPr txBox="1"/>
          <p:nvPr/>
        </p:nvSpPr>
        <p:spPr>
          <a:xfrm>
            <a:off x="1356050" y="597125"/>
            <a:ext cx="45936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" sz="39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Hello, I am Baran.</a:t>
            </a:r>
            <a:endParaRPr sz="39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9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" sz="39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I am a Kurdish kid from Diyarbakır.</a:t>
            </a:r>
            <a:endParaRPr sz="39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9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" sz="39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My family and I</a:t>
            </a:r>
            <a:r>
              <a:rPr lang="tr" sz="39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 celebrate Nowruz between 18th and 21st March.</a:t>
            </a:r>
            <a:endParaRPr sz="39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4"/>
          <p:cNvSpPr txBox="1"/>
          <p:nvPr/>
        </p:nvSpPr>
        <p:spPr>
          <a:xfrm>
            <a:off x="4515525" y="180175"/>
            <a:ext cx="26775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" sz="54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at Nowruz, we…</a:t>
            </a:r>
            <a:endParaRPr sz="54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  <p:sp>
        <p:nvSpPr>
          <p:cNvPr id="140" name="Google Shape;140;p24"/>
          <p:cNvSpPr txBox="1"/>
          <p:nvPr/>
        </p:nvSpPr>
        <p:spPr>
          <a:xfrm>
            <a:off x="4063300" y="1124975"/>
            <a:ext cx="3348900" cy="32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 sz="5300">
                <a:solidFill>
                  <a:srgbClr val="CC0000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wear colorful</a:t>
            </a:r>
            <a:endParaRPr sz="5300">
              <a:solidFill>
                <a:srgbClr val="CC0000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 sz="5300">
                <a:solidFill>
                  <a:srgbClr val="CC0000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clothes</a:t>
            </a:r>
            <a:r>
              <a:rPr lang="tr" sz="53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 </a:t>
            </a:r>
            <a:r>
              <a:rPr lang="tr" sz="53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and</a:t>
            </a:r>
            <a:r>
              <a:rPr lang="tr" sz="53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 </a:t>
            </a:r>
            <a:r>
              <a:rPr lang="tr" sz="5300">
                <a:solidFill>
                  <a:srgbClr val="CC0000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dance around the bonfire</a:t>
            </a:r>
            <a:endParaRPr sz="5300">
              <a:solidFill>
                <a:srgbClr val="CC0000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  <p:pic>
        <p:nvPicPr>
          <p:cNvPr id="141" name="Google Shape;141;p24"/>
          <p:cNvPicPr preferRelativeResize="0"/>
          <p:nvPr/>
        </p:nvPicPr>
        <p:blipFill rotWithShape="1">
          <a:blip r:embed="rId4">
            <a:alphaModFix/>
          </a:blip>
          <a:srcRect b="9184" l="68588" r="14089" t="8293"/>
          <a:stretch/>
        </p:blipFill>
        <p:spPr>
          <a:xfrm>
            <a:off x="7193024" y="898825"/>
            <a:ext cx="1583851" cy="424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" y="1195975"/>
            <a:ext cx="4125700" cy="3096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 txBox="1"/>
          <p:nvPr/>
        </p:nvSpPr>
        <p:spPr>
          <a:xfrm>
            <a:off x="1441500" y="191025"/>
            <a:ext cx="6261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 sz="60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How do we celebrate?</a:t>
            </a:r>
            <a:endParaRPr sz="60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359575" y="1576375"/>
            <a:ext cx="25839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16999" lvl="0" marL="269999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Just Another Hand"/>
              <a:buChar char="●"/>
            </a:pPr>
            <a:r>
              <a:rPr lang="tr" sz="40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watch parades</a:t>
            </a:r>
            <a:endParaRPr sz="40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-216999" lvl="0" marL="269999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Just Another Hand"/>
              <a:buChar char="●"/>
            </a:pPr>
            <a:r>
              <a:rPr lang="tr" sz="40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have a barbecue</a:t>
            </a:r>
            <a:endParaRPr sz="40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-216999" lvl="0" marL="269999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Just Another Hand"/>
              <a:buChar char="●"/>
            </a:pPr>
            <a:r>
              <a:rPr lang="tr" sz="40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sing songs</a:t>
            </a:r>
            <a:endParaRPr sz="18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  <p:sp>
        <p:nvSpPr>
          <p:cNvPr id="149" name="Google Shape;149;p25"/>
          <p:cNvSpPr txBox="1"/>
          <p:nvPr/>
        </p:nvSpPr>
        <p:spPr>
          <a:xfrm>
            <a:off x="3506275" y="1576375"/>
            <a:ext cx="25839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48749" lvl="0" marL="269999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Just Another Hand"/>
              <a:buChar char="●"/>
            </a:pPr>
            <a:r>
              <a:rPr lang="tr" sz="40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paint eggs</a:t>
            </a:r>
            <a:endParaRPr sz="40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-248749" lvl="0" marL="269999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Just Another Hand"/>
              <a:buChar char="●"/>
            </a:pPr>
            <a:r>
              <a:rPr lang="tr" sz="40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make a wish</a:t>
            </a:r>
            <a:endParaRPr sz="40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-248749" lvl="0" marL="269999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Just Another Hand"/>
              <a:buChar char="●"/>
            </a:pPr>
            <a:r>
              <a:rPr lang="tr" sz="40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splash water</a:t>
            </a:r>
            <a:endParaRPr sz="18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  <p:sp>
        <p:nvSpPr>
          <p:cNvPr id="150" name="Google Shape;150;p25"/>
          <p:cNvSpPr txBox="1"/>
          <p:nvPr/>
        </p:nvSpPr>
        <p:spPr>
          <a:xfrm>
            <a:off x="6200525" y="1576375"/>
            <a:ext cx="2583900" cy="3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48749" lvl="0" marL="269999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Just Another Hand"/>
              <a:buChar char="●"/>
            </a:pPr>
            <a:r>
              <a:rPr lang="tr" sz="40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decorate</a:t>
            </a:r>
            <a:endParaRPr sz="40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-248749" lvl="0" marL="269999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Just Another Hand"/>
              <a:buChar char="●"/>
            </a:pPr>
            <a:r>
              <a:rPr lang="tr" sz="40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wear colorful clothes</a:t>
            </a:r>
            <a:endParaRPr sz="40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-248749" lvl="0" marL="269999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Just Another Hand"/>
              <a:buChar char="●"/>
            </a:pPr>
            <a:r>
              <a:rPr lang="tr" sz="40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dance (around the bonfire)</a:t>
            </a:r>
            <a:endParaRPr sz="18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6"/>
          <p:cNvSpPr txBox="1"/>
          <p:nvPr/>
        </p:nvSpPr>
        <p:spPr>
          <a:xfrm>
            <a:off x="1213050" y="1671575"/>
            <a:ext cx="67179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 sz="90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Let’s practice!</a:t>
            </a:r>
            <a:endParaRPr sz="80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